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146" r:id="rId4"/>
    <p:sldId id="376" r:id="rId5"/>
    <p:sldId id="2182" r:id="rId7"/>
    <p:sldId id="2149" r:id="rId8"/>
    <p:sldId id="2150" r:id="rId9"/>
    <p:sldId id="2205" r:id="rId10"/>
    <p:sldId id="2151" r:id="rId11"/>
    <p:sldId id="2183" r:id="rId12"/>
    <p:sldId id="2152" r:id="rId13"/>
    <p:sldId id="2206" r:id="rId14"/>
    <p:sldId id="2181" r:id="rId15"/>
    <p:sldId id="213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/>
    <p:restoredTop sz="94655"/>
  </p:normalViewPr>
  <p:slideViewPr>
    <p:cSldViewPr snapToGrid="0">
      <p:cViewPr varScale="1">
        <p:scale>
          <a:sx n="76" d="100"/>
          <a:sy n="76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3488-600C-48B6-953D-A312D20A41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EC090-1D11-44F3-AF8F-F6F93BF0AA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FA86E-575D-F544-882E-C4F534F99C7D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www.apifox.cn/apidoc/shared-5156579c-a223-4769-ba5e-ec6f645a7a57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"/>
          <p:cNvSpPr/>
          <p:nvPr/>
        </p:nvSpPr>
        <p:spPr>
          <a:xfrm rot="2700000">
            <a:off x="4718984" y="-359874"/>
            <a:ext cx="7511244" cy="7318723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6"/>
          <p:cNvSpPr/>
          <p:nvPr/>
        </p:nvSpPr>
        <p:spPr>
          <a:xfrm rot="2700000">
            <a:off x="-2804729" y="566645"/>
            <a:ext cx="5609457" cy="5465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Rounded Rectangle 8"/>
          <p:cNvSpPr/>
          <p:nvPr/>
        </p:nvSpPr>
        <p:spPr>
          <a:xfrm>
            <a:off x="1300112" y="1748777"/>
            <a:ext cx="3933536" cy="3591451"/>
          </a:xfrm>
          <a:prstGeom prst="roundRect">
            <a:avLst>
              <a:gd name="adj" fmla="val 3093"/>
            </a:avLst>
          </a:prstGeom>
          <a:blipFill>
            <a:blip r:embed="rId1"/>
            <a:srcRect/>
            <a:stretch>
              <a:fillRect l="-18477" r="-18477"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PA-矩形 3"/>
          <p:cNvSpPr/>
          <p:nvPr>
            <p:custDataLst>
              <p:tags r:id="rId2"/>
            </p:custDataLst>
          </p:nvPr>
        </p:nvSpPr>
        <p:spPr>
          <a:xfrm>
            <a:off x="5846961" y="1855212"/>
            <a:ext cx="4844918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就业帮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7" name="PA-文本框 6"/>
          <p:cNvSpPr txBox="1"/>
          <p:nvPr>
            <p:custDataLst>
              <p:tags r:id="rId3"/>
            </p:custDataLst>
          </p:nvPr>
        </p:nvSpPr>
        <p:spPr>
          <a:xfrm>
            <a:off x="5963689" y="3252917"/>
            <a:ext cx="5929119" cy="58356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Achievement display</a:t>
            </a:r>
            <a:endParaRPr lang="en-US" altLang="zh-CN" sz="32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9" name="矩形: 圆角 6"/>
          <p:cNvSpPr/>
          <p:nvPr/>
        </p:nvSpPr>
        <p:spPr>
          <a:xfrm>
            <a:off x="5963920" y="4474845"/>
            <a:ext cx="2485390" cy="443230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汇报人：</a:t>
            </a:r>
            <a:r>
              <a:rPr lang="en-GB" altLang="zh-CN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冯子豪</a:t>
            </a:r>
            <a:r>
              <a:rPr lang="en-US" altLang="zh-CN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  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胡振宇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7" grpId="0" bldLvl="0" animBg="1"/>
      <p:bldP spid="9" grpId="0" bldLvl="0" animBg="1"/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6648163" y="626054"/>
            <a:ext cx="2048149" cy="2381361"/>
            <a:chOff x="10243190" y="4676573"/>
            <a:chExt cx="4096298" cy="4762722"/>
          </a:xfrm>
        </p:grpSpPr>
        <p:sp>
          <p:nvSpPr>
            <p:cNvPr id="3" name="Oval 20"/>
            <p:cNvSpPr>
              <a:spLocks noChangeArrowheads="1"/>
            </p:cNvSpPr>
            <p:nvPr/>
          </p:nvSpPr>
          <p:spPr bwMode="auto">
            <a:xfrm>
              <a:off x="10243190" y="4676573"/>
              <a:ext cx="3865960" cy="3866969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  <a:round/>
            </a:ln>
          </p:spPr>
          <p:txBody>
            <a:bodyPr/>
            <a:lstStyle/>
            <a:p>
              <a:endParaRPr lang="en-US" sz="800">
                <a:latin typeface="Source Han Sans CN" panose="020B0500000000000000" pitchFamily="34" charset="-128"/>
                <a:ea typeface="Source Han Sans CN" panose="020B0500000000000000" pitchFamily="34" charset="-128"/>
                <a:cs typeface="Roboto Light"/>
              </a:endParaRPr>
            </a:p>
          </p:txBody>
        </p:sp>
        <p:sp>
          <p:nvSpPr>
            <p:cNvPr id="4" name="Oval 14"/>
            <p:cNvSpPr/>
            <p:nvPr/>
          </p:nvSpPr>
          <p:spPr bwMode="auto">
            <a:xfrm>
              <a:off x="13067371" y="4730219"/>
              <a:ext cx="1272117" cy="1272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45720" anchor="ctr"/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cs typeface="Lato Regular"/>
                  <a:sym typeface="Source Sans Pro Semibold" charset="0"/>
                </a:rPr>
                <a:t>02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 Regular"/>
                <a:sym typeface="Source Sans Pro Semibold" charset="0"/>
              </a:endParaRPr>
            </a:p>
          </p:txBody>
        </p:sp>
        <p:sp>
          <p:nvSpPr>
            <p:cNvPr id="5" name="Rectangle 6"/>
            <p:cNvSpPr/>
            <p:nvPr/>
          </p:nvSpPr>
          <p:spPr>
            <a:xfrm>
              <a:off x="10630868" y="8852951"/>
              <a:ext cx="3126353" cy="5863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6" tIns="60963" rIns="121926" bIns="109728" rtlCol="0" anchor="ctr"/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cs typeface="Lato Regular"/>
                </a:rPr>
                <a:t>胡振宇</a:t>
              </a:r>
              <a:endParaRPr lang="zh-CN" altLang="en-US" sz="11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 Regular"/>
              </a:endParaRPr>
            </a:p>
          </p:txBody>
        </p:sp>
        <p:sp>
          <p:nvSpPr>
            <p:cNvPr id="6" name="Freeform 45"/>
            <p:cNvSpPr>
              <a:spLocks noChangeAspect="1" noEditPoints="1"/>
            </p:cNvSpPr>
            <p:nvPr/>
          </p:nvSpPr>
          <p:spPr bwMode="auto">
            <a:xfrm>
              <a:off x="11308088" y="5759895"/>
              <a:ext cx="1802303" cy="1803007"/>
            </a:xfrm>
            <a:custGeom>
              <a:avLst/>
              <a:gdLst/>
              <a:ahLst/>
              <a:cxnLst>
                <a:cxn ang="0">
                  <a:pos x="244" y="256"/>
                </a:cxn>
                <a:cxn ang="0">
                  <a:pos x="12" y="256"/>
                </a:cxn>
                <a:cxn ang="0">
                  <a:pos x="0" y="24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4" y="0"/>
                </a:cxn>
                <a:cxn ang="0">
                  <a:pos x="256" y="12"/>
                </a:cxn>
                <a:cxn ang="0">
                  <a:pos x="256" y="244"/>
                </a:cxn>
                <a:cxn ang="0">
                  <a:pos x="244" y="256"/>
                </a:cxn>
                <a:cxn ang="0">
                  <a:pos x="24" y="24"/>
                </a:cxn>
                <a:cxn ang="0">
                  <a:pos x="24" y="227"/>
                </a:cxn>
                <a:cxn ang="0">
                  <a:pos x="47" y="199"/>
                </a:cxn>
                <a:cxn ang="0">
                  <a:pos x="78" y="188"/>
                </a:cxn>
                <a:cxn ang="0">
                  <a:pos x="104" y="176"/>
                </a:cxn>
                <a:cxn ang="0">
                  <a:pos x="104" y="156"/>
                </a:cxn>
                <a:cxn ang="0">
                  <a:pos x="94" y="131"/>
                </a:cxn>
                <a:cxn ang="0">
                  <a:pos x="87" y="121"/>
                </a:cxn>
                <a:cxn ang="0">
                  <a:pos x="91" y="103"/>
                </a:cxn>
                <a:cxn ang="0">
                  <a:pos x="89" y="81"/>
                </a:cxn>
                <a:cxn ang="0">
                  <a:pos x="128" y="48"/>
                </a:cxn>
                <a:cxn ang="0">
                  <a:pos x="167" y="81"/>
                </a:cxn>
                <a:cxn ang="0">
                  <a:pos x="166" y="103"/>
                </a:cxn>
                <a:cxn ang="0">
                  <a:pos x="169" y="121"/>
                </a:cxn>
                <a:cxn ang="0">
                  <a:pos x="162" y="131"/>
                </a:cxn>
                <a:cxn ang="0">
                  <a:pos x="152" y="156"/>
                </a:cxn>
                <a:cxn ang="0">
                  <a:pos x="152" y="176"/>
                </a:cxn>
                <a:cxn ang="0">
                  <a:pos x="178" y="188"/>
                </a:cxn>
                <a:cxn ang="0">
                  <a:pos x="209" y="199"/>
                </a:cxn>
                <a:cxn ang="0">
                  <a:pos x="232" y="227"/>
                </a:cxn>
                <a:cxn ang="0">
                  <a:pos x="232" y="24"/>
                </a:cxn>
                <a:cxn ang="0">
                  <a:pos x="24" y="24"/>
                </a:cxn>
              </a:cxnLst>
              <a:rect l="0" t="0" r="r" b="b"/>
              <a:pathLst>
                <a:path w="256" h="256">
                  <a:moveTo>
                    <a:pt x="244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1"/>
                    <a:pt x="0" y="2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244"/>
                    <a:pt x="256" y="244"/>
                    <a:pt x="256" y="244"/>
                  </a:cubicBezTo>
                  <a:cubicBezTo>
                    <a:pt x="256" y="251"/>
                    <a:pt x="251" y="256"/>
                    <a:pt x="244" y="256"/>
                  </a:cubicBezTo>
                  <a:moveTo>
                    <a:pt x="24" y="24"/>
                  </a:moveTo>
                  <a:cubicBezTo>
                    <a:pt x="24" y="227"/>
                    <a:pt x="24" y="227"/>
                    <a:pt x="24" y="227"/>
                  </a:cubicBezTo>
                  <a:cubicBezTo>
                    <a:pt x="28" y="217"/>
                    <a:pt x="34" y="205"/>
                    <a:pt x="47" y="199"/>
                  </a:cubicBezTo>
                  <a:cubicBezTo>
                    <a:pt x="64" y="190"/>
                    <a:pt x="57" y="197"/>
                    <a:pt x="78" y="188"/>
                  </a:cubicBezTo>
                  <a:cubicBezTo>
                    <a:pt x="99" y="180"/>
                    <a:pt x="104" y="176"/>
                    <a:pt x="104" y="17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97" y="150"/>
                    <a:pt x="94" y="131"/>
                  </a:cubicBezTo>
                  <a:cubicBezTo>
                    <a:pt x="89" y="132"/>
                    <a:pt x="88" y="125"/>
                    <a:pt x="87" y="121"/>
                  </a:cubicBezTo>
                  <a:cubicBezTo>
                    <a:pt x="87" y="116"/>
                    <a:pt x="85" y="102"/>
                    <a:pt x="91" y="103"/>
                  </a:cubicBezTo>
                  <a:cubicBezTo>
                    <a:pt x="89" y="94"/>
                    <a:pt x="88" y="86"/>
                    <a:pt x="89" y="81"/>
                  </a:cubicBezTo>
                  <a:cubicBezTo>
                    <a:pt x="90" y="66"/>
                    <a:pt x="105" y="49"/>
                    <a:pt x="128" y="48"/>
                  </a:cubicBezTo>
                  <a:cubicBezTo>
                    <a:pt x="155" y="49"/>
                    <a:pt x="166" y="66"/>
                    <a:pt x="167" y="81"/>
                  </a:cubicBezTo>
                  <a:cubicBezTo>
                    <a:pt x="168" y="86"/>
                    <a:pt x="167" y="94"/>
                    <a:pt x="166" y="103"/>
                  </a:cubicBezTo>
                  <a:cubicBezTo>
                    <a:pt x="172" y="102"/>
                    <a:pt x="169" y="116"/>
                    <a:pt x="169" y="121"/>
                  </a:cubicBezTo>
                  <a:cubicBezTo>
                    <a:pt x="168" y="125"/>
                    <a:pt x="167" y="132"/>
                    <a:pt x="162" y="131"/>
                  </a:cubicBezTo>
                  <a:cubicBezTo>
                    <a:pt x="159" y="150"/>
                    <a:pt x="152" y="156"/>
                    <a:pt x="152" y="15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2" y="176"/>
                    <a:pt x="157" y="179"/>
                    <a:pt x="178" y="188"/>
                  </a:cubicBezTo>
                  <a:cubicBezTo>
                    <a:pt x="199" y="197"/>
                    <a:pt x="192" y="190"/>
                    <a:pt x="209" y="199"/>
                  </a:cubicBezTo>
                  <a:cubicBezTo>
                    <a:pt x="222" y="205"/>
                    <a:pt x="228" y="217"/>
                    <a:pt x="232" y="227"/>
                  </a:cubicBezTo>
                  <a:cubicBezTo>
                    <a:pt x="232" y="24"/>
                    <a:pt x="232" y="24"/>
                    <a:pt x="232" y="24"/>
                  </a:cubicBezTo>
                  <a:lnTo>
                    <a:pt x="24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3165583" y="611449"/>
            <a:ext cx="2064051" cy="2381361"/>
            <a:chOff x="4753770" y="4676573"/>
            <a:chExt cx="4128102" cy="4762722"/>
          </a:xfrm>
        </p:grpSpPr>
        <p:sp>
          <p:nvSpPr>
            <p:cNvPr id="13" name="Oval 1"/>
            <p:cNvSpPr>
              <a:spLocks noChangeArrowheads="1"/>
            </p:cNvSpPr>
            <p:nvPr/>
          </p:nvSpPr>
          <p:spPr bwMode="auto">
            <a:xfrm>
              <a:off x="4753770" y="4676573"/>
              <a:ext cx="3865960" cy="386696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4" name="Oval 9"/>
            <p:cNvSpPr/>
            <p:nvPr/>
          </p:nvSpPr>
          <p:spPr bwMode="auto">
            <a:xfrm>
              <a:off x="7609755" y="4706042"/>
              <a:ext cx="1272117" cy="1272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114299" dir="5400000" algn="ctr" rotWithShape="0">
                <a:schemeClr val="bg2">
                  <a:alpha val="9000"/>
                </a:schemeClr>
              </a:outerShdw>
            </a:effectLst>
          </p:spPr>
          <p:txBody>
            <a:bodyPr lIns="0" tIns="0" rIns="0" bIns="45720" anchor="ctr"/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cs typeface="Lato Regular"/>
                  <a:sym typeface="Source Sans Pro Semibold" charset="0"/>
                </a:rPr>
                <a:t>01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 Regular"/>
                <a:sym typeface="Source Sans Pro Semibold" charset="0"/>
              </a:endParaRPr>
            </a:p>
          </p:txBody>
        </p:sp>
        <p:sp>
          <p:nvSpPr>
            <p:cNvPr id="15" name="Rectangle 18"/>
            <p:cNvSpPr/>
            <p:nvPr/>
          </p:nvSpPr>
          <p:spPr>
            <a:xfrm>
              <a:off x="5188499" y="8852951"/>
              <a:ext cx="3126353" cy="5863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6" tIns="60963" rIns="121926" bIns="109728" rtlCol="0" anchor="ctr"/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cs typeface="Lato Regular"/>
                </a:rPr>
                <a:t>冯子豪</a:t>
              </a:r>
              <a:endParaRPr lang="zh-CN" altLang="en-US" sz="11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Lato Regular"/>
              </a:endParaRPr>
            </a:p>
          </p:txBody>
        </p:sp>
        <p:sp>
          <p:nvSpPr>
            <p:cNvPr id="16" name="Freeform 45"/>
            <p:cNvSpPr>
              <a:spLocks noChangeAspect="1" noEditPoints="1"/>
            </p:cNvSpPr>
            <p:nvPr/>
          </p:nvSpPr>
          <p:spPr bwMode="auto">
            <a:xfrm>
              <a:off x="5770341" y="5781104"/>
              <a:ext cx="1802303" cy="1803007"/>
            </a:xfrm>
            <a:custGeom>
              <a:avLst/>
              <a:gdLst/>
              <a:ahLst/>
              <a:cxnLst>
                <a:cxn ang="0">
                  <a:pos x="244" y="256"/>
                </a:cxn>
                <a:cxn ang="0">
                  <a:pos x="12" y="256"/>
                </a:cxn>
                <a:cxn ang="0">
                  <a:pos x="0" y="24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4" y="0"/>
                </a:cxn>
                <a:cxn ang="0">
                  <a:pos x="256" y="12"/>
                </a:cxn>
                <a:cxn ang="0">
                  <a:pos x="256" y="244"/>
                </a:cxn>
                <a:cxn ang="0">
                  <a:pos x="244" y="256"/>
                </a:cxn>
                <a:cxn ang="0">
                  <a:pos x="24" y="24"/>
                </a:cxn>
                <a:cxn ang="0">
                  <a:pos x="24" y="227"/>
                </a:cxn>
                <a:cxn ang="0">
                  <a:pos x="47" y="199"/>
                </a:cxn>
                <a:cxn ang="0">
                  <a:pos x="78" y="188"/>
                </a:cxn>
                <a:cxn ang="0">
                  <a:pos x="104" y="176"/>
                </a:cxn>
                <a:cxn ang="0">
                  <a:pos x="104" y="156"/>
                </a:cxn>
                <a:cxn ang="0">
                  <a:pos x="94" y="131"/>
                </a:cxn>
                <a:cxn ang="0">
                  <a:pos x="87" y="121"/>
                </a:cxn>
                <a:cxn ang="0">
                  <a:pos x="91" y="103"/>
                </a:cxn>
                <a:cxn ang="0">
                  <a:pos x="89" y="81"/>
                </a:cxn>
                <a:cxn ang="0">
                  <a:pos x="128" y="48"/>
                </a:cxn>
                <a:cxn ang="0">
                  <a:pos x="167" y="81"/>
                </a:cxn>
                <a:cxn ang="0">
                  <a:pos x="166" y="103"/>
                </a:cxn>
                <a:cxn ang="0">
                  <a:pos x="169" y="121"/>
                </a:cxn>
                <a:cxn ang="0">
                  <a:pos x="162" y="131"/>
                </a:cxn>
                <a:cxn ang="0">
                  <a:pos x="152" y="156"/>
                </a:cxn>
                <a:cxn ang="0">
                  <a:pos x="152" y="176"/>
                </a:cxn>
                <a:cxn ang="0">
                  <a:pos x="178" y="188"/>
                </a:cxn>
                <a:cxn ang="0">
                  <a:pos x="209" y="199"/>
                </a:cxn>
                <a:cxn ang="0">
                  <a:pos x="232" y="227"/>
                </a:cxn>
                <a:cxn ang="0">
                  <a:pos x="232" y="24"/>
                </a:cxn>
                <a:cxn ang="0">
                  <a:pos x="24" y="24"/>
                </a:cxn>
              </a:cxnLst>
              <a:rect l="0" t="0" r="r" b="b"/>
              <a:pathLst>
                <a:path w="256" h="256">
                  <a:moveTo>
                    <a:pt x="244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1"/>
                    <a:pt x="0" y="2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244"/>
                    <a:pt x="256" y="244"/>
                    <a:pt x="256" y="244"/>
                  </a:cubicBezTo>
                  <a:cubicBezTo>
                    <a:pt x="256" y="251"/>
                    <a:pt x="251" y="256"/>
                    <a:pt x="244" y="256"/>
                  </a:cubicBezTo>
                  <a:moveTo>
                    <a:pt x="24" y="24"/>
                  </a:moveTo>
                  <a:cubicBezTo>
                    <a:pt x="24" y="227"/>
                    <a:pt x="24" y="227"/>
                    <a:pt x="24" y="227"/>
                  </a:cubicBezTo>
                  <a:cubicBezTo>
                    <a:pt x="28" y="217"/>
                    <a:pt x="34" y="205"/>
                    <a:pt x="47" y="199"/>
                  </a:cubicBezTo>
                  <a:cubicBezTo>
                    <a:pt x="64" y="190"/>
                    <a:pt x="57" y="197"/>
                    <a:pt x="78" y="188"/>
                  </a:cubicBezTo>
                  <a:cubicBezTo>
                    <a:pt x="99" y="180"/>
                    <a:pt x="104" y="176"/>
                    <a:pt x="104" y="17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97" y="150"/>
                    <a:pt x="94" y="131"/>
                  </a:cubicBezTo>
                  <a:cubicBezTo>
                    <a:pt x="89" y="132"/>
                    <a:pt x="88" y="125"/>
                    <a:pt x="87" y="121"/>
                  </a:cubicBezTo>
                  <a:cubicBezTo>
                    <a:pt x="87" y="116"/>
                    <a:pt x="85" y="102"/>
                    <a:pt x="91" y="103"/>
                  </a:cubicBezTo>
                  <a:cubicBezTo>
                    <a:pt x="89" y="94"/>
                    <a:pt x="88" y="86"/>
                    <a:pt x="89" y="81"/>
                  </a:cubicBezTo>
                  <a:cubicBezTo>
                    <a:pt x="90" y="66"/>
                    <a:pt x="105" y="49"/>
                    <a:pt x="128" y="48"/>
                  </a:cubicBezTo>
                  <a:cubicBezTo>
                    <a:pt x="155" y="49"/>
                    <a:pt x="166" y="66"/>
                    <a:pt x="167" y="81"/>
                  </a:cubicBezTo>
                  <a:cubicBezTo>
                    <a:pt x="168" y="86"/>
                    <a:pt x="167" y="94"/>
                    <a:pt x="166" y="103"/>
                  </a:cubicBezTo>
                  <a:cubicBezTo>
                    <a:pt x="172" y="102"/>
                    <a:pt x="169" y="116"/>
                    <a:pt x="169" y="121"/>
                  </a:cubicBezTo>
                  <a:cubicBezTo>
                    <a:pt x="168" y="125"/>
                    <a:pt x="167" y="132"/>
                    <a:pt x="162" y="131"/>
                  </a:cubicBezTo>
                  <a:cubicBezTo>
                    <a:pt x="159" y="150"/>
                    <a:pt x="152" y="156"/>
                    <a:pt x="152" y="15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2" y="176"/>
                    <a:pt x="157" y="179"/>
                    <a:pt x="178" y="188"/>
                  </a:cubicBezTo>
                  <a:cubicBezTo>
                    <a:pt x="199" y="197"/>
                    <a:pt x="192" y="190"/>
                    <a:pt x="209" y="199"/>
                  </a:cubicBezTo>
                  <a:cubicBezTo>
                    <a:pt x="222" y="205"/>
                    <a:pt x="228" y="217"/>
                    <a:pt x="232" y="227"/>
                  </a:cubicBezTo>
                  <a:cubicBezTo>
                    <a:pt x="232" y="24"/>
                    <a:pt x="232" y="24"/>
                    <a:pt x="232" y="24"/>
                  </a:cubicBezTo>
                  <a:lnTo>
                    <a:pt x="24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17" name="Rectangle 29"/>
          <p:cNvSpPr/>
          <p:nvPr/>
        </p:nvSpPr>
        <p:spPr>
          <a:xfrm>
            <a:off x="2715260" y="3147695"/>
            <a:ext cx="315976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目前在将所有的前端页面设计完成，之后将先利用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APIFOX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的模拟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API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来做前后端集成工作，之后等后端开发完成，将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mock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数据变为真实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数据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Rectangle 29"/>
          <p:cNvSpPr/>
          <p:nvPr/>
        </p:nvSpPr>
        <p:spPr>
          <a:xfrm>
            <a:off x="6319520" y="3161665"/>
            <a:ext cx="2824480" cy="265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1.主要后端的开发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2.”我的“相关页面的搭建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A.设置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a.安全中心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b.隐私设计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c.个人信息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B.创建简历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C.已投递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D.已发布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3.数据库设计、管理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20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1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2" name="Rectangle 10"/>
            <p:cNvSpPr/>
            <p:nvPr/>
          </p:nvSpPr>
          <p:spPr>
            <a:xfrm>
              <a:off x="1181804" y="594791"/>
              <a:ext cx="170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当前的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工作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3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2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3" name="Rectangle 10"/>
            <p:cNvSpPr/>
            <p:nvPr/>
          </p:nvSpPr>
          <p:spPr>
            <a:xfrm>
              <a:off x="1181804" y="594791"/>
              <a:ext cx="1402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项目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简介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9" name="组合 18" descr="7b0a202020202274657874626f78223a20227b5c2263617465676f72795f69645c223a31303332362c5c2269645c223a32303134393032387d220a7d0a"/>
          <p:cNvGrpSpPr/>
          <p:nvPr/>
        </p:nvGrpSpPr>
        <p:grpSpPr>
          <a:xfrm>
            <a:off x="2710332" y="1015346"/>
            <a:ext cx="8538139" cy="5062610"/>
            <a:chOff x="2611272" y="1122026"/>
            <a:chExt cx="8538139" cy="5062610"/>
          </a:xfrm>
        </p:grpSpPr>
        <p:pic>
          <p:nvPicPr>
            <p:cNvPr id="29" name="图形 1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611272" y="1122026"/>
              <a:ext cx="6969456" cy="4613948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3911117" y="1984356"/>
              <a:ext cx="4704080" cy="31026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就业帮，</a:t>
              </a:r>
              <a:r>
                <a:rPr lang="zh-CN" altLang="en-US" sz="20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是一款</a:t>
              </a:r>
              <a:r>
                <a:rPr lang="en-US" altLang="zh-CN" sz="20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HR</a:t>
              </a:r>
              <a:r>
                <a:rPr lang="zh-CN" altLang="en-US" sz="20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能够快速发布招聘信息的来招募到所需的人才的招聘软件；更是一款</a:t>
              </a:r>
              <a:r>
                <a:rPr lang="zh-CN" altLang="en-US" sz="2000" b="1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有着众多各色推荐，</a:t>
              </a:r>
              <a:r>
                <a:rPr lang="zh-CN" altLang="en-US" sz="20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能为在</a:t>
              </a:r>
              <a:r>
                <a:rPr lang="zh-CN" altLang="en-US" sz="20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杭大学生求职者找到满意的工作的软件，是一款发布、招聘于一体的</a:t>
              </a:r>
              <a:r>
                <a:rPr lang="zh-CN" altLang="en-US" sz="2000" b="1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软件。在这里你可以与面试者、应聘者面对面交流，查看各种各样的工作信息与工作环境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900611" y="5230636"/>
              <a:ext cx="5248800" cy="954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i="1" dirty="0">
                  <a:solidFill>
                    <a:srgbClr val="4385C6"/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CYBER PUNK</a:t>
              </a:r>
              <a:endParaRPr lang="zh-CN" altLang="en-US" sz="1400" i="1" dirty="0">
                <a:solidFill>
                  <a:srgbClr val="4385C6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"/>
          <p:cNvSpPr/>
          <p:nvPr/>
        </p:nvSpPr>
        <p:spPr>
          <a:xfrm rot="2700000">
            <a:off x="4718984" y="-359874"/>
            <a:ext cx="7511244" cy="7318723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6"/>
          <p:cNvSpPr/>
          <p:nvPr/>
        </p:nvSpPr>
        <p:spPr>
          <a:xfrm rot="2700000">
            <a:off x="-2804729" y="566645"/>
            <a:ext cx="5609457" cy="5465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Rounded Rectangle 8"/>
          <p:cNvSpPr/>
          <p:nvPr/>
        </p:nvSpPr>
        <p:spPr>
          <a:xfrm>
            <a:off x="1300112" y="1748777"/>
            <a:ext cx="3933536" cy="3591451"/>
          </a:xfrm>
          <a:prstGeom prst="roundRect">
            <a:avLst>
              <a:gd name="adj" fmla="val 3093"/>
            </a:avLst>
          </a:prstGeom>
          <a:blipFill>
            <a:blip r:embed="rId1"/>
            <a:srcRect/>
            <a:stretch>
              <a:fillRect l="-18477" r="-18477"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PA-矩形 3"/>
          <p:cNvSpPr/>
          <p:nvPr>
            <p:custDataLst>
              <p:tags r:id="rId2"/>
            </p:custDataLst>
          </p:nvPr>
        </p:nvSpPr>
        <p:spPr>
          <a:xfrm>
            <a:off x="5846961" y="1855212"/>
            <a:ext cx="48449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谢谢观看</a:t>
            </a:r>
            <a:endParaRPr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7" name="PA-文本框 6"/>
          <p:cNvSpPr txBox="1"/>
          <p:nvPr>
            <p:custDataLst>
              <p:tags r:id="rId3"/>
            </p:custDataLst>
          </p:nvPr>
        </p:nvSpPr>
        <p:spPr>
          <a:xfrm>
            <a:off x="5931939" y="2963357"/>
            <a:ext cx="5929119" cy="58477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POWERPOINT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 TEMPLATE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8" name="PA-文本框 6"/>
          <p:cNvSpPr txBox="1"/>
          <p:nvPr>
            <p:custDataLst>
              <p:tags r:id="rId4"/>
            </p:custDataLst>
          </p:nvPr>
        </p:nvSpPr>
        <p:spPr>
          <a:xfrm>
            <a:off x="5964161" y="3755758"/>
            <a:ext cx="302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Unlimited progress</a:t>
            </a:r>
            <a:endParaRPr lang="zh-CN" altLang="en-US" sz="2400">
              <a:solidFill>
                <a:schemeClr val="bg1">
                  <a:lumMod val="7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9" name="矩形: 圆角 6"/>
          <p:cNvSpPr/>
          <p:nvPr/>
        </p:nvSpPr>
        <p:spPr>
          <a:xfrm>
            <a:off x="5964160" y="4474866"/>
            <a:ext cx="1987853" cy="443185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汇报人：</a:t>
            </a:r>
            <a:r>
              <a:rPr lang="en-GB" altLang="zh-CN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冯子豪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         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胡振宇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 animBg="1"/>
      <p:bldP spid="8" grpId="0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1"/>
          <p:cNvSpPr/>
          <p:nvPr/>
        </p:nvSpPr>
        <p:spPr>
          <a:xfrm rot="2700000">
            <a:off x="4721351" y="-221562"/>
            <a:ext cx="8168338" cy="7958976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3" name="矩形: 圆角 10"/>
          <p:cNvSpPr/>
          <p:nvPr/>
        </p:nvSpPr>
        <p:spPr>
          <a:xfrm rot="2700000">
            <a:off x="-3079063" y="-550489"/>
            <a:ext cx="8168338" cy="7958976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9"/>
          <p:cNvSpPr/>
          <p:nvPr/>
        </p:nvSpPr>
        <p:spPr>
          <a:xfrm rot="2700000">
            <a:off x="-3667365" y="-550489"/>
            <a:ext cx="8168338" cy="7958976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矩形: 圆角 8"/>
          <p:cNvSpPr/>
          <p:nvPr/>
        </p:nvSpPr>
        <p:spPr>
          <a:xfrm rot="2700000">
            <a:off x="-4246142" y="-550489"/>
            <a:ext cx="8168338" cy="7958976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矩形: 圆角 6"/>
          <p:cNvSpPr/>
          <p:nvPr/>
        </p:nvSpPr>
        <p:spPr>
          <a:xfrm rot="2700000">
            <a:off x="-4824920" y="-550488"/>
            <a:ext cx="8168338" cy="7958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74758" y="2589902"/>
            <a:ext cx="2380877" cy="1678196"/>
            <a:chOff x="1637031" y="2589902"/>
            <a:chExt cx="2380877" cy="1678196"/>
          </a:xfrm>
        </p:grpSpPr>
        <p:sp>
          <p:nvSpPr>
            <p:cNvPr id="8" name="添加标题"/>
            <p:cNvSpPr/>
            <p:nvPr/>
          </p:nvSpPr>
          <p:spPr>
            <a:xfrm>
              <a:off x="1637031" y="2589902"/>
              <a:ext cx="238087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目录</a:t>
              </a:r>
              <a:endParaRPr lang="en-US" altLang="zh-CN" sz="8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74346" y="3929544"/>
              <a:ext cx="19062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CONTENTS</a:t>
              </a:r>
              <a:endParaRPr lang="en-US" altLang="zh-CN" sz="4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67475" y="1554087"/>
            <a:ext cx="4760817" cy="593112"/>
            <a:chOff x="1204686" y="3150828"/>
            <a:chExt cx="4762539" cy="593327"/>
          </a:xfrm>
        </p:grpSpPr>
        <p:sp>
          <p:nvSpPr>
            <p:cNvPr id="16" name="椭圆 15"/>
            <p:cNvSpPr/>
            <p:nvPr/>
          </p:nvSpPr>
          <p:spPr>
            <a:xfrm>
              <a:off x="1204686" y="3163584"/>
              <a:ext cx="580571" cy="58057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1</a:t>
              </a:r>
              <a:endPara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60196" y="3150828"/>
              <a:ext cx="4007029" cy="46054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  <a:hlinkClick r:id="rId1" action="ppaction://hlinksldjump"/>
                </a:rPr>
                <a:t>前端的设计和技术路线</a:t>
              </a:r>
              <a:endPara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67473" y="2589460"/>
            <a:ext cx="4378546" cy="593112"/>
            <a:chOff x="1204686" y="4138177"/>
            <a:chExt cx="4380130" cy="593327"/>
          </a:xfrm>
        </p:grpSpPr>
        <p:sp>
          <p:nvSpPr>
            <p:cNvPr id="21" name="椭圆 20"/>
            <p:cNvSpPr/>
            <p:nvPr/>
          </p:nvSpPr>
          <p:spPr>
            <a:xfrm>
              <a:off x="1204686" y="4150933"/>
              <a:ext cx="580571" cy="58057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2</a:t>
              </a:r>
              <a:endPara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960196" y="4138177"/>
              <a:ext cx="3624620" cy="46054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  <a:hlinkClick r:id="rId2" action="ppaction://hlinksldjump"/>
                </a:rPr>
                <a:t>后端技术路线及架构</a:t>
              </a:r>
              <a:endPara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67475" y="3624832"/>
            <a:ext cx="3921347" cy="593113"/>
            <a:chOff x="1204686" y="5125526"/>
            <a:chExt cx="3922765" cy="593328"/>
          </a:xfrm>
        </p:grpSpPr>
        <p:sp>
          <p:nvSpPr>
            <p:cNvPr id="26" name="椭圆 25"/>
            <p:cNvSpPr/>
            <p:nvPr/>
          </p:nvSpPr>
          <p:spPr>
            <a:xfrm>
              <a:off x="1204686" y="5138283"/>
              <a:ext cx="580571" cy="58057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3</a:t>
              </a:r>
              <a:endPara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960196" y="5125526"/>
              <a:ext cx="3167255" cy="46054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  <a:hlinkClick r:id="rId2" action="ppaction://hlinksldjump"/>
                </a:rPr>
                <a:t>API的设计及实现</a:t>
              </a:r>
              <a:endPara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167475" y="4553889"/>
            <a:ext cx="580361" cy="58036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4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22712" y="4541137"/>
            <a:ext cx="209423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  <a:hlinkClick r:id="rId2" action="ppaction://hlinksldjump"/>
              </a:rPr>
              <a:t>当前的进展</a:t>
            </a:r>
            <a:endParaRPr lang="zh-CN" altLang="en-US" sz="2400" b="1" spc="6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167475" y="5470194"/>
            <a:ext cx="580361" cy="58036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5</a:t>
            </a:r>
            <a:endParaRPr lang="en-US" altLang="zh-CN" sz="28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22712" y="5457442"/>
            <a:ext cx="362331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  <a:hlinkClick r:id="rId2" action="ppaction://hlinksldjump"/>
              </a:rPr>
              <a:t>每个小组成员的工作</a:t>
            </a:r>
            <a:endParaRPr lang="zh-CN" altLang="en-US" sz="2400" b="1" spc="6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2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3" name="Rectangle 10"/>
            <p:cNvSpPr/>
            <p:nvPr/>
          </p:nvSpPr>
          <p:spPr>
            <a:xfrm>
              <a:off x="1181804" y="594791"/>
              <a:ext cx="23164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设计、功能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分工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10" name="图片 9" descr="a874e397226490862f661528c64ca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02030"/>
            <a:ext cx="12192000" cy="4853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2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3" name="Rectangle 10"/>
            <p:cNvSpPr/>
            <p:nvPr/>
          </p:nvSpPr>
          <p:spPr>
            <a:xfrm>
              <a:off x="1181804" y="594791"/>
              <a:ext cx="1402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前端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设计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" name="图片 1" descr="我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7425" y="979170"/>
            <a:ext cx="2529840" cy="5479415"/>
          </a:xfrm>
          <a:prstGeom prst="rect">
            <a:avLst/>
          </a:prstGeom>
        </p:spPr>
      </p:pic>
      <p:pic>
        <p:nvPicPr>
          <p:cNvPr id="7" name="图片 6" descr="消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85" y="979170"/>
            <a:ext cx="2529840" cy="5479415"/>
          </a:xfrm>
          <a:prstGeom prst="rect">
            <a:avLst/>
          </a:prstGeom>
        </p:spPr>
      </p:pic>
      <p:pic>
        <p:nvPicPr>
          <p:cNvPr id="8" name="图片 7" descr="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55" y="943610"/>
            <a:ext cx="2528570" cy="547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7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8" name="Rectangle 10"/>
            <p:cNvSpPr/>
            <p:nvPr/>
          </p:nvSpPr>
          <p:spPr>
            <a:xfrm>
              <a:off x="1181804" y="594791"/>
              <a:ext cx="20116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前端技术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路线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8" name="Rectangle 29"/>
          <p:cNvSpPr/>
          <p:nvPr/>
        </p:nvSpPr>
        <p:spPr>
          <a:xfrm>
            <a:off x="1181685" y="1590137"/>
            <a:ext cx="287961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A.Vant Weapp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组件库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B.Iconfont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图标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库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C.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微信小程序原生组件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库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1181735" y="1268730"/>
            <a:ext cx="147574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1.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技术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729230" y="1261745"/>
            <a:ext cx="2098675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827905" y="764540"/>
            <a:ext cx="24345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Arial Black" panose="020B0A04020102020204" charset="0"/>
                <a:ea typeface="+mn-lt"/>
              </a:rPr>
              <a:t>表单项：</a:t>
            </a:r>
            <a:endParaRPr lang="zh-CN" altLang="en-US" sz="1200">
              <a:latin typeface="Arial Black" panose="020B0A04020102020204" charset="0"/>
              <a:ea typeface="+mn-lt"/>
            </a:endParaRPr>
          </a:p>
          <a:p>
            <a:pPr lvl="2"/>
            <a:r>
              <a:rPr lang="zh-CN" altLang="en-US" sz="1200">
                <a:latin typeface="Arial Black" panose="020B0A04020102020204" charset="0"/>
                <a:ea typeface="+mn-lt"/>
              </a:rPr>
              <a:t>输入框</a:t>
            </a:r>
            <a:endParaRPr lang="zh-CN" altLang="en-US" sz="1200">
              <a:latin typeface="Arial Black" panose="020B0A04020102020204" charset="0"/>
              <a:ea typeface="+mn-lt"/>
            </a:endParaRPr>
          </a:p>
          <a:p>
            <a:pPr lvl="2"/>
            <a:r>
              <a:rPr lang="zh-CN" altLang="en-US" sz="1200">
                <a:latin typeface="Arial Black" panose="020B0A04020102020204" charset="0"/>
                <a:ea typeface="+mn-lt"/>
              </a:rPr>
              <a:t>搜索框</a:t>
            </a:r>
            <a:endParaRPr lang="zh-CN" altLang="en-US" sz="1200">
              <a:latin typeface="Arial Black" panose="020B0A04020102020204" charset="0"/>
              <a:ea typeface="+mn-lt"/>
            </a:endParaRPr>
          </a:p>
          <a:p>
            <a:pPr lvl="2"/>
            <a:r>
              <a:rPr lang="zh-CN" altLang="en-US" sz="1200">
                <a:latin typeface="Arial Black" panose="020B0A04020102020204" charset="0"/>
                <a:ea typeface="+mn-lt"/>
              </a:rPr>
              <a:t>选择器</a:t>
            </a:r>
            <a:endParaRPr lang="zh-CN" altLang="en-US" sz="1200">
              <a:latin typeface="Arial Black" panose="020B0A04020102020204" charset="0"/>
              <a:ea typeface="+mn-lt"/>
            </a:endParaRPr>
          </a:p>
          <a:p>
            <a:pPr lvl="2"/>
            <a:endParaRPr lang="zh-CN" altLang="en-US" sz="1200">
              <a:latin typeface="Arial Black" panose="020B0A04020102020204" charset="0"/>
              <a:ea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60540" y="764540"/>
            <a:ext cx="2233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反馈、导航、展示组件</a:t>
            </a:r>
            <a:endParaRPr lang="zh-CN" altLang="en-US" sz="12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453640" y="2826385"/>
            <a:ext cx="2106295" cy="76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559935" y="2507615"/>
            <a:ext cx="223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大部分图标来源</a:t>
            </a:r>
            <a:r>
              <a:rPr lang="en-US" altLang="zh-CN" sz="1200"/>
              <a:t>,</a:t>
            </a:r>
            <a:r>
              <a:rPr lang="zh-CN" altLang="en-US" sz="1200"/>
              <a:t>利用</a:t>
            </a:r>
            <a:r>
              <a:rPr lang="en-US" altLang="zh-CN" sz="1200"/>
              <a:t>wxss</a:t>
            </a:r>
            <a:r>
              <a:rPr lang="zh-CN" altLang="en-US" sz="1200"/>
              <a:t>文件，利用</a:t>
            </a:r>
            <a:r>
              <a:rPr lang="en-US" altLang="zh-CN" sz="1200"/>
              <a:t>Iconfont</a:t>
            </a:r>
            <a:r>
              <a:rPr lang="zh-CN" altLang="en-US" sz="1200"/>
              <a:t>项目组里的图标，不需要将图标下载保存在</a:t>
            </a:r>
            <a:r>
              <a:rPr lang="zh-CN" altLang="en-US" sz="1200"/>
              <a:t>本地</a:t>
            </a:r>
            <a:endParaRPr lang="zh-CN" altLang="en-US" sz="120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867660" y="3815715"/>
            <a:ext cx="1884045" cy="6667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27905" y="4324985"/>
            <a:ext cx="2233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大部分界面设计的</a:t>
            </a:r>
            <a:r>
              <a:rPr lang="zh-CN" altLang="en-US" sz="1200"/>
              <a:t>技术工具</a:t>
            </a:r>
            <a:endParaRPr lang="zh-CN" altLang="en-US" sz="120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830820" y="1461135"/>
            <a:ext cx="1013460" cy="11423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860540" y="2941320"/>
            <a:ext cx="1897380" cy="76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6860540" y="3351530"/>
            <a:ext cx="1964690" cy="11309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093835" y="2826385"/>
            <a:ext cx="2233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完成前端</a:t>
            </a:r>
            <a:r>
              <a:rPr lang="zh-CN" altLang="en-US" sz="1200"/>
              <a:t>设计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31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32" name="Rectangle 10"/>
            <p:cNvSpPr/>
            <p:nvPr/>
          </p:nvSpPr>
          <p:spPr>
            <a:xfrm>
              <a:off x="1181804" y="594791"/>
              <a:ext cx="1402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技术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支持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3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015" y="988060"/>
            <a:ext cx="8810625" cy="553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72"/>
          <p:cNvSpPr/>
          <p:nvPr/>
        </p:nvSpPr>
        <p:spPr>
          <a:xfrm>
            <a:off x="1642798" y="2085255"/>
            <a:ext cx="999231" cy="99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Picture 7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30" y="2364593"/>
            <a:ext cx="395966" cy="41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70"/>
          <p:cNvSpPr/>
          <p:nvPr/>
        </p:nvSpPr>
        <p:spPr>
          <a:xfrm>
            <a:off x="1642798" y="3268192"/>
            <a:ext cx="999231" cy="997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9" y="3558821"/>
            <a:ext cx="426747" cy="41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29"/>
          <p:cNvSpPr/>
          <p:nvPr/>
        </p:nvSpPr>
        <p:spPr>
          <a:xfrm>
            <a:off x="2899360" y="2491202"/>
            <a:ext cx="287961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A.头像、昵称、简历等信息的上传至后端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a.简历包括：出生年份、最高学历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B.个人信息的修改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15" name="Rectangle 30"/>
          <p:cNvSpPr/>
          <p:nvPr/>
        </p:nvSpPr>
        <p:spPr>
          <a:xfrm>
            <a:off x="2899410" y="2169795"/>
            <a:ext cx="247142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1.个人信息上传、修改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16" name="Rectangle 29"/>
          <p:cNvSpPr/>
          <p:nvPr/>
        </p:nvSpPr>
        <p:spPr>
          <a:xfrm>
            <a:off x="2899360" y="3630478"/>
            <a:ext cx="2879615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FZHei-B01S" panose="02010601030101010101" pitchFamily="2" charset="-122"/>
              </a:rPr>
              <a:t>A.个人信息上传或修改后,本地数据库也相应修改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17" name="Rectangle 30"/>
          <p:cNvSpPr/>
          <p:nvPr/>
        </p:nvSpPr>
        <p:spPr>
          <a:xfrm>
            <a:off x="2899410" y="3308985"/>
            <a:ext cx="23469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2.个人信息本地存储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grpSp>
        <p:nvGrpSpPr>
          <p:cNvPr id="26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7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8" name="Rectangle 10"/>
            <p:cNvSpPr/>
            <p:nvPr/>
          </p:nvSpPr>
          <p:spPr>
            <a:xfrm>
              <a:off x="1181804" y="594791"/>
              <a:ext cx="3230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后端的技术路线和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框架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/>
          <p:cNvSpPr txBox="1"/>
          <p:nvPr/>
        </p:nvSpPr>
        <p:spPr>
          <a:xfrm>
            <a:off x="1975485" y="2165350"/>
            <a:ext cx="80791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hlinkClick r:id="rId1" action="ppaction://hlinkfile"/>
              </a:rPr>
              <a:t>https://www.apifox.cn/apidoc/shared-5156579c-a223-4769-ba5e-ec6f645a7a57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21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2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3" name="Rectangle 10"/>
            <p:cNvSpPr/>
            <p:nvPr/>
          </p:nvSpPr>
          <p:spPr>
            <a:xfrm>
              <a:off x="1181804" y="594791"/>
              <a:ext cx="25831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A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PI的设计及实现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/>
          <p:cNvGrpSpPr/>
          <p:nvPr/>
        </p:nvGrpSpPr>
        <p:grpSpPr>
          <a:xfrm>
            <a:off x="0" y="594791"/>
            <a:ext cx="12192000" cy="6263209"/>
            <a:chOff x="0" y="594791"/>
            <a:chExt cx="12192000" cy="6263209"/>
          </a:xfrm>
        </p:grpSpPr>
        <p:sp>
          <p:nvSpPr>
            <p:cNvPr id="27" name="矩形: 圆角 6"/>
            <p:cNvSpPr/>
            <p:nvPr/>
          </p:nvSpPr>
          <p:spPr>
            <a:xfrm rot="2700000">
              <a:off x="600435" y="661538"/>
              <a:ext cx="238178" cy="23207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8" name="Rectangle 10"/>
            <p:cNvSpPr/>
            <p:nvPr/>
          </p:nvSpPr>
          <p:spPr>
            <a:xfrm>
              <a:off x="1181804" y="594791"/>
              <a:ext cx="170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当前的</a:t>
              </a:r>
              <a:r>
                <a:rPr lang="zh-CN" altLang="en-US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进展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Rectangle 6"/>
            <p:cNvSpPr/>
            <p:nvPr/>
          </p:nvSpPr>
          <p:spPr>
            <a:xfrm>
              <a:off x="0" y="6525480"/>
              <a:ext cx="12192000" cy="332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01820" y="3139440"/>
          <a:ext cx="3387725" cy="57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205480" imgH="560705" progId="Package">
                  <p:embed/>
                </p:oleObj>
              </mc:Choice>
              <mc:Fallback>
                <p:oleObj name="" r:id="rId1" imgW="3205480" imgH="56070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01820" y="3139440"/>
                        <a:ext cx="3387725" cy="579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2.xml><?xml version="1.0" encoding="utf-8"?>
<p:tagLst xmlns:p="http://schemas.openxmlformats.org/presentationml/2006/main">
  <p:tag name="PA" val="v5.1.1"/>
</p:tagLst>
</file>

<file path=ppt/tags/tag3.xml><?xml version="1.0" encoding="utf-8"?>
<p:tagLst xmlns:p="http://schemas.openxmlformats.org/presentationml/2006/main">
  <p:tag name="KSO_WM_UNIT_PLACING_PICTURE_USER_VIEWPORT" val="{&quot;height&quot;:7644,&quot;width&quot;:19200}"/>
</p:tagLst>
</file>

<file path=ppt/tags/tag4.xml><?xml version="1.0" encoding="utf-8"?>
<p:tagLst xmlns:p="http://schemas.openxmlformats.org/presentationml/2006/main">
  <p:tag name="PA" val="v5.1.1"/>
</p:tagLst>
</file>

<file path=ppt/tags/tag5.xml><?xml version="1.0" encoding="utf-8"?>
<p:tagLst xmlns:p="http://schemas.openxmlformats.org/presentationml/2006/main">
  <p:tag name="PA" val="v5.1.1"/>
</p:tagLst>
</file>

<file path=ppt/tags/tag6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主题​​">
  <a:themeElements>
    <a:clrScheme name="自定义 4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57"/>
      </a:accent1>
      <a:accent2>
        <a:srgbClr val="486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57"/>
      </a:accent1>
      <a:accent2>
        <a:srgbClr val="486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WPS 演示</Application>
  <PresentationFormat>宽屏</PresentationFormat>
  <Paragraphs>120</Paragraphs>
  <Slides>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9" baseType="lpstr">
      <vt:lpstr>Arial</vt:lpstr>
      <vt:lpstr>宋体</vt:lpstr>
      <vt:lpstr>Wingdings</vt:lpstr>
      <vt:lpstr>思源黑体</vt:lpstr>
      <vt:lpstr>FZQingKeBenYueSongS-R-GB</vt:lpstr>
      <vt:lpstr>思源黑体 CN Heavy</vt:lpstr>
      <vt:lpstr>黑体</vt:lpstr>
      <vt:lpstr>Source Han Sans SC</vt:lpstr>
      <vt:lpstr>FZHei-B01S</vt:lpstr>
      <vt:lpstr>Open Sans</vt:lpstr>
      <vt:lpstr>Arial Black</vt:lpstr>
      <vt:lpstr>Yu Gothic UI</vt:lpstr>
      <vt:lpstr>Source Han Sans CN</vt:lpstr>
      <vt:lpstr>Roboto Light</vt:lpstr>
      <vt:lpstr>Lato Regular</vt:lpstr>
      <vt:lpstr>Source Sans Pro Semibold</vt:lpstr>
      <vt:lpstr>思源黑体 CN Normal</vt:lpstr>
      <vt:lpstr>楷体</vt:lpstr>
      <vt:lpstr>微软雅黑</vt:lpstr>
      <vt:lpstr>Arial Unicode MS</vt:lpstr>
      <vt:lpstr>等线 Light</vt:lpstr>
      <vt:lpstr>等线</vt:lpstr>
      <vt:lpstr>Calibri</vt:lpstr>
      <vt:lpstr>Segoe Print</vt:lpstr>
      <vt:lpstr>Office 主题​​</vt:lpstr>
      <vt:lpstr>1_Office 主题​​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Hoodr</cp:lastModifiedBy>
  <cp:revision>14</cp:revision>
  <dcterms:created xsi:type="dcterms:W3CDTF">2019-09-29T09:08:00Z</dcterms:created>
  <dcterms:modified xsi:type="dcterms:W3CDTF">2022-04-14T12:32:51Z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v1.0_mb_i8acGVeq2ly73e2PUZJpvw==</vt:lpwstr>
  </property>
  <property fmtid="{D5CDD505-2E9C-101B-9397-08002B2CF9AE}" pid="4" name="ICV">
    <vt:lpwstr>988F0E08FA114E70A15EDBE6897C1471</vt:lpwstr>
  </property>
</Properties>
</file>